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3"/>
  </p:notesMasterIdLst>
  <p:sldIdLst>
    <p:sldId id="256" r:id="rId5"/>
    <p:sldId id="307" r:id="rId6"/>
    <p:sldId id="316" r:id="rId7"/>
    <p:sldId id="309" r:id="rId8"/>
    <p:sldId id="310" r:id="rId9"/>
    <p:sldId id="311" r:id="rId10"/>
    <p:sldId id="318" r:id="rId11"/>
    <p:sldId id="29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3399"/>
    <a:srgbClr val="0033CC"/>
    <a:srgbClr val="33339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844AA-8C8F-442B-B4FC-B469432B0936}" type="datetimeFigureOut">
              <a:rPr lang="en-US" smtClean="0"/>
              <a:t>6/12/2022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C519E-21D8-42F1-B2D8-0B0BA2083C45}" type="slidenum">
              <a:rPr lang="en-US" smtClean="0"/>
              <a:t>‹#›</a:t>
            </a:fld>
            <a:endParaRPr lang="en-US"/>
          </a:p>
        </p:txBody>
      </p:sp>
    </p:spTree>
    <p:extLst>
      <p:ext uri="{BB962C8B-B14F-4D97-AF65-F5344CB8AC3E}">
        <p14:creationId xmlns:p14="http://schemas.microsoft.com/office/powerpoint/2010/main" val="317320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EC519E-21D8-42F1-B2D8-0B0BA2083C45}" type="slidenum">
              <a:rPr lang="en-US" smtClean="0"/>
              <a:t>1</a:t>
            </a:fld>
            <a:endParaRPr lang="en-US"/>
          </a:p>
        </p:txBody>
      </p:sp>
    </p:spTree>
    <p:extLst>
      <p:ext uri="{BB962C8B-B14F-4D97-AF65-F5344CB8AC3E}">
        <p14:creationId xmlns:p14="http://schemas.microsoft.com/office/powerpoint/2010/main" val="491527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6E300-0A13-4A81-945A-7333C271A069}" type="datetimeFigureOut">
              <a:rPr lang="en-US" dirty="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71962-1EA4-46E7-BCB0-F36CE46D1A59}" type="datetimeFigureOut">
              <a:rPr lang="en-US" dirty="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BB376-B19C-488D-ABEB-03C7E6E9E3E0}" type="datetimeFigureOut">
              <a:rPr lang="en-US" dirty="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9E2A62-1983-43A1-A163-D8AA46534C80}" type="datetimeFigureOut">
              <a:rPr lang="en-US" dirty="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F3E3B-34E3-4345-B2A1-994B83598A9C}" type="datetimeFigureOut">
              <a:rPr lang="en-US" dirty="0"/>
              <a:t>6/12/2022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6/12/2022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6/12/2022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6/12/2022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6/12/2022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milan.Kovacevic@pmf.kg.ac.r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kovac@kg.ac.rs"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mailto:milan.Kovacevic@pmf.kg.ac.rs"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mailto:kovac@kg.ac.rs" TargetMode="Externa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E9BAE-90C8-448D-A76D-768198C32A00}"/>
              </a:ext>
            </a:extLst>
          </p:cNvPr>
          <p:cNvSpPr>
            <a:spLocks noGrp="1"/>
          </p:cNvSpPr>
          <p:nvPr>
            <p:ph type="ctrTitle"/>
          </p:nvPr>
        </p:nvSpPr>
        <p:spPr>
          <a:xfrm>
            <a:off x="1097280" y="812788"/>
            <a:ext cx="10058400" cy="2687168"/>
          </a:xfrm>
        </p:spPr>
        <p:txBody>
          <a:bodyPr>
            <a:normAutofit/>
          </a:bodyPr>
          <a:lstStyle/>
          <a:p>
            <a:pPr algn="ctr"/>
            <a:r>
              <a:rPr lang="en-US" sz="4000" dirty="0">
                <a:solidFill>
                  <a:srgbClr val="44546A"/>
                </a:solidFill>
                <a:latin typeface="Calibri"/>
                <a:cs typeface="Calibri"/>
              </a:rPr>
              <a:t>The Mechanics of the Ankle</a:t>
            </a:r>
            <a:br>
              <a:rPr lang="en-US" sz="4000" dirty="0">
                <a:solidFill>
                  <a:srgbClr val="44546A"/>
                </a:solidFill>
                <a:latin typeface="Calibri"/>
                <a:cs typeface="Calibri"/>
              </a:rPr>
            </a:br>
            <a:endParaRPr lang="en-US" sz="4000" dirty="0">
              <a:solidFill>
                <a:srgbClr val="44546A"/>
              </a:solidFill>
              <a:latin typeface="Calibri"/>
              <a:cs typeface="Calibri"/>
            </a:endParaRPr>
          </a:p>
        </p:txBody>
      </p:sp>
      <p:sp>
        <p:nvSpPr>
          <p:cNvPr id="3" name="Subtitle 2">
            <a:extLst>
              <a:ext uri="{FF2B5EF4-FFF2-40B4-BE49-F238E27FC236}">
                <a16:creationId xmlns:a16="http://schemas.microsoft.com/office/drawing/2014/main" id="{A76C3264-195F-4B9A-90CB-AF2797C54724}"/>
              </a:ext>
            </a:extLst>
          </p:cNvPr>
          <p:cNvSpPr>
            <a:spLocks noGrp="1"/>
          </p:cNvSpPr>
          <p:nvPr>
            <p:ph type="subTitle" idx="1"/>
          </p:nvPr>
        </p:nvSpPr>
        <p:spPr>
          <a:xfrm>
            <a:off x="1097280" y="4405394"/>
            <a:ext cx="10058400" cy="1143000"/>
          </a:xfrm>
        </p:spPr>
        <p:txBody>
          <a:bodyPr>
            <a:normAutofit/>
          </a:bodyPr>
          <a:lstStyle/>
          <a:p>
            <a:r>
              <a:rPr lang="en-US" dirty="0"/>
              <a:t>Example 4</a:t>
            </a:r>
          </a:p>
          <a:p>
            <a:endParaRPr lang="en-US" dirty="0"/>
          </a:p>
          <a:p>
            <a:endParaRPr lang="en-US" dirty="0"/>
          </a:p>
        </p:txBody>
      </p:sp>
      <p:sp>
        <p:nvSpPr>
          <p:cNvPr id="6" name="TextBox 5">
            <a:extLst>
              <a:ext uri="{FF2B5EF4-FFF2-40B4-BE49-F238E27FC236}">
                <a16:creationId xmlns:a16="http://schemas.microsoft.com/office/drawing/2014/main" id="{4A4B4F6E-5395-4E49-A3A5-409C9836F534}"/>
              </a:ext>
            </a:extLst>
          </p:cNvPr>
          <p:cNvSpPr txBox="1"/>
          <p:nvPr/>
        </p:nvSpPr>
        <p:spPr>
          <a:xfrm>
            <a:off x="6952611" y="4458286"/>
            <a:ext cx="4142109" cy="1200329"/>
          </a:xfrm>
          <a:prstGeom prst="rect">
            <a:avLst/>
          </a:prstGeom>
          <a:noFill/>
        </p:spPr>
        <p:txBody>
          <a:bodyPr wrap="square" lIns="91440" tIns="45720" rIns="91440" bIns="45720" rtlCol="0" anchor="t">
            <a:spAutoFit/>
          </a:bodyPr>
          <a:lstStyle/>
          <a:p>
            <a:pPr algn="r"/>
            <a:r>
              <a:rPr lang="sr-Latn-RS" b="1" dirty="0">
                <a:solidFill>
                  <a:schemeClr val="accent2">
                    <a:lumMod val="75000"/>
                  </a:schemeClr>
                </a:solidFill>
                <a:latin typeface="+mj-lt"/>
                <a:cs typeface="Calibri Light"/>
              </a:rPr>
              <a:t>Milan S. Kovačević</a:t>
            </a:r>
            <a:endParaRPr lang="sr-Cyrl-RS" b="1" dirty="0">
              <a:solidFill>
                <a:schemeClr val="accent2">
                  <a:lumMod val="75000"/>
                </a:schemeClr>
              </a:solidFill>
              <a:latin typeface="+mj-lt"/>
              <a:cs typeface="Calibri Light"/>
            </a:endParaRPr>
          </a:p>
          <a:p>
            <a:pPr algn="r"/>
            <a:r>
              <a:rPr lang="sr-Latn-RS" dirty="0">
                <a:solidFill>
                  <a:schemeClr val="accent2">
                    <a:lumMod val="60000"/>
                    <a:lumOff val="40000"/>
                  </a:schemeClr>
                </a:solidFill>
                <a:latin typeface="+mj-lt"/>
              </a:rPr>
              <a:t>Faculty of Science, Department of Physics</a:t>
            </a:r>
          </a:p>
          <a:p>
            <a:pPr algn="r"/>
            <a:r>
              <a:rPr lang="sr-Latn-RS" dirty="0">
                <a:solidFill>
                  <a:schemeClr val="accent2">
                    <a:lumMod val="60000"/>
                    <a:lumOff val="40000"/>
                  </a:schemeClr>
                </a:solidFill>
                <a:latin typeface="+mj-lt"/>
              </a:rPr>
              <a:t>University of Kragujevac</a:t>
            </a:r>
          </a:p>
          <a:p>
            <a:pPr algn="r"/>
            <a:r>
              <a:rPr lang="sr-Latn-RS" dirty="0">
                <a:solidFill>
                  <a:schemeClr val="accent2">
                    <a:lumMod val="60000"/>
                    <a:lumOff val="40000"/>
                  </a:schemeClr>
                </a:solidFill>
                <a:latin typeface="+mj-lt"/>
              </a:rPr>
              <a:t>Serbia</a:t>
            </a:r>
            <a:endParaRPr lang="en-US" dirty="0">
              <a:solidFill>
                <a:schemeClr val="accent2">
                  <a:lumMod val="60000"/>
                  <a:lumOff val="40000"/>
                </a:schemeClr>
              </a:solidFill>
              <a:latin typeface="+mj-lt"/>
            </a:endParaRPr>
          </a:p>
        </p:txBody>
      </p:sp>
      <p:pic>
        <p:nvPicPr>
          <p:cNvPr id="10" name="Picture 9">
            <a:extLst>
              <a:ext uri="{FF2B5EF4-FFF2-40B4-BE49-F238E27FC236}">
                <a16:creationId xmlns:a16="http://schemas.microsoft.com/office/drawing/2014/main" id="{497D5043-BE37-4F98-902F-429293471C31}"/>
              </a:ext>
            </a:extLst>
          </p:cNvPr>
          <p:cNvPicPr>
            <a:picLocks noChangeAspect="1"/>
          </p:cNvPicPr>
          <p:nvPr/>
        </p:nvPicPr>
        <p:blipFill>
          <a:blip r:embed="rId3"/>
          <a:stretch>
            <a:fillRect/>
          </a:stretch>
        </p:blipFill>
        <p:spPr>
          <a:xfrm>
            <a:off x="11140911" y="4919951"/>
            <a:ext cx="853441" cy="853441"/>
          </a:xfrm>
          <a:prstGeom prst="rect">
            <a:avLst/>
          </a:prstGeom>
        </p:spPr>
      </p:pic>
      <p:sp>
        <p:nvSpPr>
          <p:cNvPr id="12" name="TextBox 11">
            <a:extLst>
              <a:ext uri="{FF2B5EF4-FFF2-40B4-BE49-F238E27FC236}">
                <a16:creationId xmlns:a16="http://schemas.microsoft.com/office/drawing/2014/main" id="{2273F96E-6EA5-43AE-84E8-886686844D02}"/>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1026" name="Picture 2">
            <a:extLst>
              <a:ext uri="{FF2B5EF4-FFF2-40B4-BE49-F238E27FC236}">
                <a16:creationId xmlns:a16="http://schemas.microsoft.com/office/drawing/2014/main" id="{07F7FF7E-0A94-4ACE-8538-7CF26401F0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821" y="65614"/>
            <a:ext cx="8059563" cy="13432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D074B5B-5671-4D0E-BCD1-8991E5ECDB65}"/>
              </a:ext>
            </a:extLst>
          </p:cNvPr>
          <p:cNvPicPr>
            <a:picLocks noChangeAspect="1"/>
          </p:cNvPicPr>
          <p:nvPr/>
        </p:nvPicPr>
        <p:blipFill>
          <a:blip r:embed="rId5"/>
          <a:stretch>
            <a:fillRect/>
          </a:stretch>
        </p:blipFill>
        <p:spPr>
          <a:xfrm>
            <a:off x="11204536" y="4120749"/>
            <a:ext cx="836007" cy="799202"/>
          </a:xfrm>
          <a:prstGeom prst="rect">
            <a:avLst/>
          </a:prstGeom>
        </p:spPr>
      </p:pic>
      <p:sp>
        <p:nvSpPr>
          <p:cNvPr id="9" name="TextBox 8">
            <a:extLst>
              <a:ext uri="{FF2B5EF4-FFF2-40B4-BE49-F238E27FC236}">
                <a16:creationId xmlns:a16="http://schemas.microsoft.com/office/drawing/2014/main" id="{48C004E5-1530-9B3B-3360-E9243D63BDD6}"/>
              </a:ext>
            </a:extLst>
          </p:cNvPr>
          <p:cNvSpPr txBox="1"/>
          <p:nvPr/>
        </p:nvSpPr>
        <p:spPr>
          <a:xfrm>
            <a:off x="7062427" y="5622837"/>
            <a:ext cx="4142109" cy="646331"/>
          </a:xfrm>
          <a:prstGeom prst="rect">
            <a:avLst/>
          </a:prstGeom>
          <a:noFill/>
        </p:spPr>
        <p:txBody>
          <a:bodyPr wrap="square" lIns="91440" tIns="45720" rIns="91440" bIns="45720" rtlCol="0" anchor="t">
            <a:spAutoFit/>
          </a:bodyPr>
          <a:lstStyle/>
          <a:p>
            <a:pPr algn="r"/>
            <a:r>
              <a:rPr lang="en-US" dirty="0">
                <a:solidFill>
                  <a:schemeClr val="accent2">
                    <a:lumMod val="60000"/>
                    <a:lumOff val="40000"/>
                  </a:schemeClr>
                </a:solidFill>
                <a:latin typeface="+mj-lt"/>
              </a:rPr>
              <a:t>e-mails: </a:t>
            </a:r>
            <a:r>
              <a:rPr lang="en-US" dirty="0">
                <a:solidFill>
                  <a:schemeClr val="accent2">
                    <a:lumMod val="60000"/>
                    <a:lumOff val="40000"/>
                  </a:schemeClr>
                </a:solidFill>
                <a:latin typeface="+mj-lt"/>
                <a:hlinkClick r:id="rId6"/>
              </a:rPr>
              <a:t>kovac@kg.ac.rs</a:t>
            </a:r>
            <a:endParaRPr lang="en-US" dirty="0">
              <a:solidFill>
                <a:schemeClr val="accent2">
                  <a:lumMod val="60000"/>
                  <a:lumOff val="40000"/>
                </a:schemeClr>
              </a:solidFill>
              <a:latin typeface="+mj-lt"/>
            </a:endParaRPr>
          </a:p>
          <a:p>
            <a:pPr algn="r"/>
            <a:r>
              <a:rPr lang="en-US" dirty="0">
                <a:solidFill>
                  <a:schemeClr val="accent2">
                    <a:lumMod val="60000"/>
                    <a:lumOff val="40000"/>
                  </a:schemeClr>
                </a:solidFill>
                <a:latin typeface="+mj-lt"/>
                <a:hlinkClick r:id="rId7"/>
              </a:rPr>
              <a:t>milan.kovacevic@pmf.kg.ac.rs</a:t>
            </a:r>
            <a:r>
              <a:rPr lang="en-US" dirty="0">
                <a:solidFill>
                  <a:schemeClr val="accent2">
                    <a:lumMod val="60000"/>
                    <a:lumOff val="40000"/>
                  </a:schemeClr>
                </a:solidFill>
                <a:latin typeface="+mj-lt"/>
              </a:rPr>
              <a:t> </a:t>
            </a:r>
          </a:p>
        </p:txBody>
      </p:sp>
    </p:spTree>
    <p:extLst>
      <p:ext uri="{BB962C8B-B14F-4D97-AF65-F5344CB8AC3E}">
        <p14:creationId xmlns:p14="http://schemas.microsoft.com/office/powerpoint/2010/main" val="228622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78242-FA5F-4D64-A639-318E49D1AF33}"/>
              </a:ext>
            </a:extLst>
          </p:cNvPr>
          <p:cNvSpPr>
            <a:spLocks noGrp="1"/>
          </p:cNvSpPr>
          <p:nvPr>
            <p:ph type="title"/>
          </p:nvPr>
        </p:nvSpPr>
        <p:spPr>
          <a:xfrm>
            <a:off x="790115" y="286603"/>
            <a:ext cx="5305886" cy="1450757"/>
          </a:xfrm>
        </p:spPr>
        <p:txBody>
          <a:bodyPr>
            <a:normAutofit/>
          </a:bodyPr>
          <a:lstStyle/>
          <a:p>
            <a:r>
              <a:rPr lang="en-US" sz="4000" dirty="0"/>
              <a:t>A person standing on tiptoe on one foot</a:t>
            </a:r>
          </a:p>
        </p:txBody>
      </p:sp>
      <p:sp>
        <p:nvSpPr>
          <p:cNvPr id="3" name="Content Placeholder 2">
            <a:extLst>
              <a:ext uri="{FF2B5EF4-FFF2-40B4-BE49-F238E27FC236}">
                <a16:creationId xmlns:a16="http://schemas.microsoft.com/office/drawing/2014/main" id="{082E50F5-8F4E-4FCB-84B2-E2399235F1B8}"/>
              </a:ext>
            </a:extLst>
          </p:cNvPr>
          <p:cNvSpPr>
            <a:spLocks noGrp="1"/>
          </p:cNvSpPr>
          <p:nvPr>
            <p:ph idx="1"/>
          </p:nvPr>
        </p:nvSpPr>
        <p:spPr>
          <a:xfrm>
            <a:off x="443884" y="1845734"/>
            <a:ext cx="4669654" cy="4023360"/>
          </a:xfrm>
        </p:spPr>
        <p:txBody>
          <a:bodyPr>
            <a:normAutofit/>
          </a:bodyPr>
          <a:lstStyle/>
          <a:p>
            <a:r>
              <a:rPr lang="en-US" sz="2800" dirty="0"/>
              <a:t>Consider a person standing on tiptoe on one foot (a strenuous position illustrated). The forces acting on the foot during this instant are shown in Fig. 5.45</a:t>
            </a:r>
          </a:p>
        </p:txBody>
      </p:sp>
      <p:sp>
        <p:nvSpPr>
          <p:cNvPr id="4" name="TextBox 3">
            <a:extLst>
              <a:ext uri="{FF2B5EF4-FFF2-40B4-BE49-F238E27FC236}">
                <a16:creationId xmlns:a16="http://schemas.microsoft.com/office/drawing/2014/main" id="{44B3EDE3-2FA8-452B-807A-61C259DCC829}"/>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6" name="Picture 5">
            <a:extLst>
              <a:ext uri="{FF2B5EF4-FFF2-40B4-BE49-F238E27FC236}">
                <a16:creationId xmlns:a16="http://schemas.microsoft.com/office/drawing/2014/main" id="{FB36A0DF-FEB6-514A-1461-592005E59A2D}"/>
              </a:ext>
            </a:extLst>
          </p:cNvPr>
          <p:cNvPicPr>
            <a:picLocks noChangeAspect="1"/>
          </p:cNvPicPr>
          <p:nvPr/>
        </p:nvPicPr>
        <p:blipFill>
          <a:blip r:embed="rId2"/>
          <a:stretch>
            <a:fillRect/>
          </a:stretch>
        </p:blipFill>
        <p:spPr>
          <a:xfrm>
            <a:off x="5922155" y="1209675"/>
            <a:ext cx="5391150" cy="4438650"/>
          </a:xfrm>
          <a:prstGeom prst="rect">
            <a:avLst/>
          </a:prstGeom>
        </p:spPr>
      </p:pic>
    </p:spTree>
    <p:extLst>
      <p:ext uri="{BB962C8B-B14F-4D97-AF65-F5344CB8AC3E}">
        <p14:creationId xmlns:p14="http://schemas.microsoft.com/office/powerpoint/2010/main" val="336426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6DB8-2AFD-41FC-844A-DAE0A84AF47D}"/>
              </a:ext>
            </a:extLst>
          </p:cNvPr>
          <p:cNvSpPr>
            <a:spLocks noGrp="1"/>
          </p:cNvSpPr>
          <p:nvPr>
            <p:ph type="title"/>
          </p:nvPr>
        </p:nvSpPr>
        <p:spPr/>
        <p:txBody>
          <a:bodyPr>
            <a:normAutofit/>
          </a:bodyPr>
          <a:lstStyle/>
          <a:p>
            <a:r>
              <a:rPr lang="en-US" sz="4000" dirty="0"/>
              <a:t>Mechanical model - description</a:t>
            </a:r>
          </a:p>
        </p:txBody>
      </p:sp>
      <p:sp>
        <p:nvSpPr>
          <p:cNvPr id="3" name="Content Placeholder 2">
            <a:extLst>
              <a:ext uri="{FF2B5EF4-FFF2-40B4-BE49-F238E27FC236}">
                <a16:creationId xmlns:a16="http://schemas.microsoft.com/office/drawing/2014/main" id="{348151D3-8CD6-4515-B430-663BDFF57A22}"/>
              </a:ext>
            </a:extLst>
          </p:cNvPr>
          <p:cNvSpPr>
            <a:spLocks noGrp="1"/>
          </p:cNvSpPr>
          <p:nvPr>
            <p:ph idx="1"/>
          </p:nvPr>
        </p:nvSpPr>
        <p:spPr>
          <a:xfrm>
            <a:off x="616448" y="1910993"/>
            <a:ext cx="10462884" cy="4196283"/>
          </a:xfrm>
        </p:spPr>
        <p:txBody>
          <a:bodyPr>
            <a:noAutofit/>
          </a:bodyPr>
          <a:lstStyle/>
          <a:p>
            <a:pPr algn="l"/>
            <a:r>
              <a:rPr lang="en-US" sz="2400" i="1" dirty="0"/>
              <a:t>W</a:t>
            </a:r>
            <a:r>
              <a:rPr lang="en-US" sz="2400" dirty="0"/>
              <a:t> is the person’s weight applied on the foot as the ground reaction force, </a:t>
            </a:r>
            <a:r>
              <a:rPr lang="en-US" sz="2400" i="1" dirty="0"/>
              <a:t>F</a:t>
            </a:r>
            <a:r>
              <a:rPr lang="en-US" sz="2400" baseline="-25000" dirty="0"/>
              <a:t>M</a:t>
            </a:r>
            <a:r>
              <a:rPr lang="en-US" sz="2400" dirty="0"/>
              <a:t> is the magnitude of the tensile force exerted by the gastrocnemius and soleus muscles on the calcaneus through the Achilles tendon, and </a:t>
            </a:r>
            <a:r>
              <a:rPr lang="en-US" sz="2400" i="1" dirty="0"/>
              <a:t>F</a:t>
            </a:r>
            <a:r>
              <a:rPr lang="en-US" sz="2400" baseline="-25000" dirty="0"/>
              <a:t>J</a:t>
            </a:r>
            <a:r>
              <a:rPr lang="en-US" sz="2400" dirty="0"/>
              <a:t> is the magnitude of the ankle joint reaction force applied by the tibia on the dome of the talus. </a:t>
            </a:r>
          </a:p>
          <a:p>
            <a:pPr algn="l"/>
            <a:r>
              <a:rPr lang="en-US" sz="2400" dirty="0"/>
              <a:t>The weight of the foot is small compared to the weight of the body and is therefore ignored. The Achilles tendon is attached to the calcaneus at point A, the ankle joint center is located at point B, and the ground reaction force is applied on the foot at point C. For this position of the foot, it is estimated that the line of action of the tensile force in the Achilles tendon makes an angle </a:t>
            </a:r>
            <a:r>
              <a:rPr lang="en-US" sz="2400" i="1" dirty="0">
                <a:latin typeface="Symbol" panose="05050102010706020507" pitchFamily="18" charset="2"/>
              </a:rPr>
              <a:t>q</a:t>
            </a:r>
            <a:r>
              <a:rPr lang="en-US" sz="2400" dirty="0">
                <a:latin typeface="Symbol" panose="05050102010706020507" pitchFamily="18" charset="2"/>
              </a:rPr>
              <a:t> </a:t>
            </a:r>
            <a:r>
              <a:rPr lang="en-US" sz="2400" dirty="0"/>
              <a:t>with the horizontal, and the line of action of the ankle joint reaction force makes an angle </a:t>
            </a:r>
            <a:r>
              <a:rPr lang="en-US" sz="2400" dirty="0">
                <a:latin typeface="Symbol" panose="05050102010706020507" pitchFamily="18" charset="2"/>
              </a:rPr>
              <a:t>b</a:t>
            </a:r>
            <a:r>
              <a:rPr lang="en-US" sz="2400" dirty="0"/>
              <a:t> with the horizontal.</a:t>
            </a:r>
            <a:endParaRPr lang="en-US" sz="2400" i="1" dirty="0"/>
          </a:p>
        </p:txBody>
      </p:sp>
      <p:sp>
        <p:nvSpPr>
          <p:cNvPr id="4" name="TextBox 3">
            <a:extLst>
              <a:ext uri="{FF2B5EF4-FFF2-40B4-BE49-F238E27FC236}">
                <a16:creationId xmlns:a16="http://schemas.microsoft.com/office/drawing/2014/main" id="{09479BF2-156C-4130-8C1D-F03C55E587B0}"/>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spTree>
    <p:extLst>
      <p:ext uri="{BB962C8B-B14F-4D97-AF65-F5344CB8AC3E}">
        <p14:creationId xmlns:p14="http://schemas.microsoft.com/office/powerpoint/2010/main" val="2739411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AC8B-F97F-488C-9E93-9F694269095E}"/>
              </a:ext>
            </a:extLst>
          </p:cNvPr>
          <p:cNvSpPr>
            <a:spLocks noGrp="1"/>
          </p:cNvSpPr>
          <p:nvPr>
            <p:ph type="title"/>
          </p:nvPr>
        </p:nvSpPr>
        <p:spPr/>
        <p:txBody>
          <a:bodyPr>
            <a:normAutofit/>
          </a:bodyPr>
          <a:lstStyle/>
          <a:p>
            <a:r>
              <a:rPr lang="en-US" sz="4000" i="1" dirty="0">
                <a:solidFill>
                  <a:srgbClr val="FF0000"/>
                </a:solidFill>
              </a:rPr>
              <a:t>The task</a:t>
            </a:r>
          </a:p>
        </p:txBody>
      </p:sp>
      <p:sp>
        <p:nvSpPr>
          <p:cNvPr id="3" name="Content Placeholder 2">
            <a:extLst>
              <a:ext uri="{FF2B5EF4-FFF2-40B4-BE49-F238E27FC236}">
                <a16:creationId xmlns:a16="http://schemas.microsoft.com/office/drawing/2014/main" id="{650F8F98-F5F0-4E68-B2B0-52105593859E}"/>
              </a:ext>
            </a:extLst>
          </p:cNvPr>
          <p:cNvSpPr>
            <a:spLocks noGrp="1"/>
          </p:cNvSpPr>
          <p:nvPr>
            <p:ph idx="1"/>
          </p:nvPr>
        </p:nvSpPr>
        <p:spPr>
          <a:xfrm>
            <a:off x="381741" y="1737360"/>
            <a:ext cx="5443706" cy="4023360"/>
          </a:xfrm>
        </p:spPr>
        <p:txBody>
          <a:bodyPr>
            <a:noAutofit/>
          </a:bodyPr>
          <a:lstStyle/>
          <a:p>
            <a:pPr algn="l"/>
            <a:r>
              <a:rPr lang="en-US" sz="2800" dirty="0"/>
              <a:t>Assuming that the relative positions of points A, B, and C are known, determine expressions for the tension in the Achilles tendon and the magnitude of the reaction force at the ankle joint.</a:t>
            </a:r>
            <a:endParaRPr lang="en-US" sz="2800" dirty="0">
              <a:latin typeface="AdvP6975"/>
            </a:endParaRPr>
          </a:p>
        </p:txBody>
      </p:sp>
      <p:sp>
        <p:nvSpPr>
          <p:cNvPr id="6" name="TextBox 5">
            <a:extLst>
              <a:ext uri="{FF2B5EF4-FFF2-40B4-BE49-F238E27FC236}">
                <a16:creationId xmlns:a16="http://schemas.microsoft.com/office/drawing/2014/main" id="{DD581AE2-3959-4FB3-A37A-0D9F6E1D6AE7}"/>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7" name="Picture 6">
            <a:extLst>
              <a:ext uri="{FF2B5EF4-FFF2-40B4-BE49-F238E27FC236}">
                <a16:creationId xmlns:a16="http://schemas.microsoft.com/office/drawing/2014/main" id="{7C89B48E-5667-88FF-6D2B-6F1CB79D906C}"/>
              </a:ext>
            </a:extLst>
          </p:cNvPr>
          <p:cNvPicPr>
            <a:picLocks noChangeAspect="1"/>
          </p:cNvPicPr>
          <p:nvPr/>
        </p:nvPicPr>
        <p:blipFill>
          <a:blip r:embed="rId2"/>
          <a:stretch>
            <a:fillRect/>
          </a:stretch>
        </p:blipFill>
        <p:spPr>
          <a:xfrm>
            <a:off x="6250629" y="1529715"/>
            <a:ext cx="5391150" cy="4438650"/>
          </a:xfrm>
          <a:prstGeom prst="rect">
            <a:avLst/>
          </a:prstGeom>
        </p:spPr>
      </p:pic>
    </p:spTree>
    <p:extLst>
      <p:ext uri="{BB962C8B-B14F-4D97-AF65-F5344CB8AC3E}">
        <p14:creationId xmlns:p14="http://schemas.microsoft.com/office/powerpoint/2010/main" val="285456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F3F4-10BB-4935-A1D9-904D061F2DD8}"/>
              </a:ext>
            </a:extLst>
          </p:cNvPr>
          <p:cNvSpPr>
            <a:spLocks noGrp="1"/>
          </p:cNvSpPr>
          <p:nvPr>
            <p:ph type="title"/>
          </p:nvPr>
        </p:nvSpPr>
        <p:spPr/>
        <p:txBody>
          <a:bodyPr>
            <a:normAutofit/>
          </a:bodyPr>
          <a:lstStyle/>
          <a:p>
            <a:r>
              <a:rPr lang="en-US" sz="4000" i="1" dirty="0"/>
              <a:t>The solution</a:t>
            </a:r>
          </a:p>
        </p:txBody>
      </p:sp>
      <p:sp>
        <p:nvSpPr>
          <p:cNvPr id="3" name="Content Placeholder 2">
            <a:extLst>
              <a:ext uri="{FF2B5EF4-FFF2-40B4-BE49-F238E27FC236}">
                <a16:creationId xmlns:a16="http://schemas.microsoft.com/office/drawing/2014/main" id="{A1085946-EDDC-491A-AA92-73894BBC66D1}"/>
              </a:ext>
            </a:extLst>
          </p:cNvPr>
          <p:cNvSpPr>
            <a:spLocks noGrp="1"/>
          </p:cNvSpPr>
          <p:nvPr>
            <p:ph idx="1"/>
          </p:nvPr>
        </p:nvSpPr>
        <p:spPr>
          <a:xfrm>
            <a:off x="616449" y="1845734"/>
            <a:ext cx="6012951" cy="4297614"/>
          </a:xfrm>
        </p:spPr>
        <p:txBody>
          <a:bodyPr>
            <a:normAutofit/>
          </a:bodyPr>
          <a:lstStyle/>
          <a:p>
            <a:pPr algn="l"/>
            <a:endParaRPr lang="en-US" sz="2400" dirty="0"/>
          </a:p>
          <a:p>
            <a:pPr algn="l"/>
            <a:endParaRPr lang="en-US" sz="2400" dirty="0"/>
          </a:p>
          <a:p>
            <a:pPr algn="l"/>
            <a:endParaRPr lang="en-US" sz="2400" dirty="0"/>
          </a:p>
          <a:p>
            <a:pPr algn="l"/>
            <a:endParaRPr lang="en-US" sz="2400" dirty="0"/>
          </a:p>
          <a:p>
            <a:pPr algn="l"/>
            <a:endParaRPr lang="en-US" sz="2400" dirty="0"/>
          </a:p>
          <a:p>
            <a:pPr algn="l"/>
            <a:endParaRPr lang="en-US" sz="2900" dirty="0"/>
          </a:p>
        </p:txBody>
      </p:sp>
      <p:sp>
        <p:nvSpPr>
          <p:cNvPr id="5" name="TextBox 4">
            <a:extLst>
              <a:ext uri="{FF2B5EF4-FFF2-40B4-BE49-F238E27FC236}">
                <a16:creationId xmlns:a16="http://schemas.microsoft.com/office/drawing/2014/main" id="{819EC39E-5F35-4E13-9C8B-CFC255AF450C}"/>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6" name="Picture 5">
            <a:extLst>
              <a:ext uri="{FF2B5EF4-FFF2-40B4-BE49-F238E27FC236}">
                <a16:creationId xmlns:a16="http://schemas.microsoft.com/office/drawing/2014/main" id="{E24E8E43-AFE1-DFDE-5F24-8CABB7C42839}"/>
              </a:ext>
            </a:extLst>
          </p:cNvPr>
          <p:cNvPicPr>
            <a:picLocks noChangeAspect="1"/>
          </p:cNvPicPr>
          <p:nvPr/>
        </p:nvPicPr>
        <p:blipFill>
          <a:blip r:embed="rId2"/>
          <a:stretch>
            <a:fillRect/>
          </a:stretch>
        </p:blipFill>
        <p:spPr>
          <a:xfrm>
            <a:off x="362448" y="2056203"/>
            <a:ext cx="6019800" cy="3876675"/>
          </a:xfrm>
          <a:prstGeom prst="rect">
            <a:avLst/>
          </a:prstGeom>
        </p:spPr>
      </p:pic>
      <p:pic>
        <p:nvPicPr>
          <p:cNvPr id="9" name="Picture 8">
            <a:extLst>
              <a:ext uri="{FF2B5EF4-FFF2-40B4-BE49-F238E27FC236}">
                <a16:creationId xmlns:a16="http://schemas.microsoft.com/office/drawing/2014/main" id="{25055088-E9B0-2401-3E28-4B070FAEBCC1}"/>
              </a:ext>
            </a:extLst>
          </p:cNvPr>
          <p:cNvPicPr>
            <a:picLocks noChangeAspect="1"/>
          </p:cNvPicPr>
          <p:nvPr/>
        </p:nvPicPr>
        <p:blipFill>
          <a:blip r:embed="rId3"/>
          <a:stretch>
            <a:fillRect/>
          </a:stretch>
        </p:blipFill>
        <p:spPr>
          <a:xfrm>
            <a:off x="6712268" y="1737360"/>
            <a:ext cx="5391150" cy="4438650"/>
          </a:xfrm>
          <a:prstGeom prst="rect">
            <a:avLst/>
          </a:prstGeom>
        </p:spPr>
      </p:pic>
    </p:spTree>
    <p:extLst>
      <p:ext uri="{BB962C8B-B14F-4D97-AF65-F5344CB8AC3E}">
        <p14:creationId xmlns:p14="http://schemas.microsoft.com/office/powerpoint/2010/main" val="524193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F3F4-10BB-4935-A1D9-904D061F2DD8}"/>
              </a:ext>
            </a:extLst>
          </p:cNvPr>
          <p:cNvSpPr>
            <a:spLocks noGrp="1"/>
          </p:cNvSpPr>
          <p:nvPr>
            <p:ph type="title"/>
          </p:nvPr>
        </p:nvSpPr>
        <p:spPr/>
        <p:txBody>
          <a:bodyPr>
            <a:normAutofit/>
          </a:bodyPr>
          <a:lstStyle/>
          <a:p>
            <a:r>
              <a:rPr lang="en-US" sz="4000" i="1" dirty="0"/>
              <a:t>The Solution</a:t>
            </a:r>
          </a:p>
        </p:txBody>
      </p:sp>
      <p:sp>
        <p:nvSpPr>
          <p:cNvPr id="5" name="TextBox 4">
            <a:extLst>
              <a:ext uri="{FF2B5EF4-FFF2-40B4-BE49-F238E27FC236}">
                <a16:creationId xmlns:a16="http://schemas.microsoft.com/office/drawing/2014/main" id="{819EC39E-5F35-4E13-9C8B-CFC255AF450C}"/>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11" name="Content Placeholder 10">
            <a:extLst>
              <a:ext uri="{FF2B5EF4-FFF2-40B4-BE49-F238E27FC236}">
                <a16:creationId xmlns:a16="http://schemas.microsoft.com/office/drawing/2014/main" id="{B4FB1034-94AB-9CE6-4883-F6E0DDAEAFF5}"/>
              </a:ext>
            </a:extLst>
          </p:cNvPr>
          <p:cNvPicPr>
            <a:picLocks noGrp="1" noChangeAspect="1"/>
          </p:cNvPicPr>
          <p:nvPr>
            <p:ph idx="1"/>
          </p:nvPr>
        </p:nvPicPr>
        <p:blipFill>
          <a:blip r:embed="rId2"/>
          <a:stretch>
            <a:fillRect/>
          </a:stretch>
        </p:blipFill>
        <p:spPr>
          <a:xfrm>
            <a:off x="6888804" y="1811444"/>
            <a:ext cx="4464969" cy="4022725"/>
          </a:xfrm>
        </p:spPr>
      </p:pic>
      <p:pic>
        <p:nvPicPr>
          <p:cNvPr id="9" name="Picture 8">
            <a:extLst>
              <a:ext uri="{FF2B5EF4-FFF2-40B4-BE49-F238E27FC236}">
                <a16:creationId xmlns:a16="http://schemas.microsoft.com/office/drawing/2014/main" id="{9295F1E7-BB3C-1CD0-BCAE-9F6E7B97FAC8}"/>
              </a:ext>
            </a:extLst>
          </p:cNvPr>
          <p:cNvPicPr>
            <a:picLocks noChangeAspect="1"/>
          </p:cNvPicPr>
          <p:nvPr/>
        </p:nvPicPr>
        <p:blipFill>
          <a:blip r:embed="rId3"/>
          <a:stretch>
            <a:fillRect/>
          </a:stretch>
        </p:blipFill>
        <p:spPr>
          <a:xfrm>
            <a:off x="322996" y="1811444"/>
            <a:ext cx="6048375" cy="4057650"/>
          </a:xfrm>
          <a:prstGeom prst="rect">
            <a:avLst/>
          </a:prstGeom>
        </p:spPr>
      </p:pic>
    </p:spTree>
    <p:extLst>
      <p:ext uri="{BB962C8B-B14F-4D97-AF65-F5344CB8AC3E}">
        <p14:creationId xmlns:p14="http://schemas.microsoft.com/office/powerpoint/2010/main" val="217020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F3F4-10BB-4935-A1D9-904D061F2DD8}"/>
              </a:ext>
            </a:extLst>
          </p:cNvPr>
          <p:cNvSpPr>
            <a:spLocks noGrp="1"/>
          </p:cNvSpPr>
          <p:nvPr>
            <p:ph type="title"/>
          </p:nvPr>
        </p:nvSpPr>
        <p:spPr>
          <a:xfrm>
            <a:off x="1097280" y="286603"/>
            <a:ext cx="7886922" cy="1450757"/>
          </a:xfrm>
        </p:spPr>
        <p:txBody>
          <a:bodyPr>
            <a:normAutofit/>
          </a:bodyPr>
          <a:lstStyle/>
          <a:p>
            <a:r>
              <a:rPr lang="en-US" sz="4000" i="1" dirty="0"/>
              <a:t>The Solution</a:t>
            </a:r>
          </a:p>
        </p:txBody>
      </p:sp>
      <p:sp>
        <p:nvSpPr>
          <p:cNvPr id="5" name="TextBox 4">
            <a:extLst>
              <a:ext uri="{FF2B5EF4-FFF2-40B4-BE49-F238E27FC236}">
                <a16:creationId xmlns:a16="http://schemas.microsoft.com/office/drawing/2014/main" id="{819EC39E-5F35-4E13-9C8B-CFC255AF450C}"/>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sp>
        <p:nvSpPr>
          <p:cNvPr id="6" name="Content Placeholder 5">
            <a:extLst>
              <a:ext uri="{FF2B5EF4-FFF2-40B4-BE49-F238E27FC236}">
                <a16:creationId xmlns:a16="http://schemas.microsoft.com/office/drawing/2014/main" id="{5B03B3B3-5769-7386-7211-B22E87A0CB04}"/>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99DA95CC-BAD3-6063-B1EE-831E708AAA2C}"/>
              </a:ext>
            </a:extLst>
          </p:cNvPr>
          <p:cNvPicPr>
            <a:picLocks noChangeAspect="1"/>
          </p:cNvPicPr>
          <p:nvPr/>
        </p:nvPicPr>
        <p:blipFill>
          <a:blip r:embed="rId2"/>
          <a:stretch>
            <a:fillRect/>
          </a:stretch>
        </p:blipFill>
        <p:spPr>
          <a:xfrm>
            <a:off x="749170" y="1843383"/>
            <a:ext cx="10559532" cy="3171233"/>
          </a:xfrm>
          <a:prstGeom prst="rect">
            <a:avLst/>
          </a:prstGeom>
        </p:spPr>
      </p:pic>
    </p:spTree>
    <p:extLst>
      <p:ext uri="{BB962C8B-B14F-4D97-AF65-F5344CB8AC3E}">
        <p14:creationId xmlns:p14="http://schemas.microsoft.com/office/powerpoint/2010/main" val="2378849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E9BAE-90C8-448D-A76D-768198C32A00}"/>
              </a:ext>
            </a:extLst>
          </p:cNvPr>
          <p:cNvSpPr>
            <a:spLocks noGrp="1"/>
          </p:cNvSpPr>
          <p:nvPr>
            <p:ph type="ctrTitle"/>
          </p:nvPr>
        </p:nvSpPr>
        <p:spPr/>
        <p:txBody>
          <a:bodyPr>
            <a:normAutofit/>
          </a:bodyPr>
          <a:lstStyle/>
          <a:p>
            <a:pPr algn="ctr"/>
            <a:r>
              <a:rPr lang="sr-Latn-RS" sz="4000" b="1" dirty="0">
                <a:solidFill>
                  <a:schemeClr val="accent2"/>
                </a:solidFill>
              </a:rPr>
              <a:t>Thank you for your atention</a:t>
            </a:r>
            <a:r>
              <a:rPr lang="sr-Cyrl-RS" sz="4000" b="1" dirty="0">
                <a:solidFill>
                  <a:schemeClr val="accent2"/>
                </a:solidFill>
              </a:rPr>
              <a:t>!</a:t>
            </a:r>
            <a:br>
              <a:rPr lang="en-US" sz="4000" b="1" dirty="0">
                <a:solidFill>
                  <a:schemeClr val="accent2"/>
                </a:solidFill>
              </a:rPr>
            </a:br>
            <a:endParaRPr lang="en-US" sz="4000" b="1" dirty="0">
              <a:solidFill>
                <a:srgbClr val="0070C0"/>
              </a:solidFill>
            </a:endParaRPr>
          </a:p>
        </p:txBody>
      </p:sp>
      <p:pic>
        <p:nvPicPr>
          <p:cNvPr id="19" name="Picture 18">
            <a:extLst>
              <a:ext uri="{FF2B5EF4-FFF2-40B4-BE49-F238E27FC236}">
                <a16:creationId xmlns:a16="http://schemas.microsoft.com/office/drawing/2014/main" id="{A8202551-D4FA-4A37-94E1-22F62AB7E390}"/>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500"/>
                    </a14:imgEffect>
                    <a14:imgEffect>
                      <a14:saturation sat="30000"/>
                    </a14:imgEffect>
                  </a14:imgLayer>
                </a14:imgProps>
              </a:ext>
              <a:ext uri="{28A0092B-C50C-407E-A947-70E740481C1C}">
                <a14:useLocalDpi xmlns:a14="http://schemas.microsoft.com/office/drawing/2010/main" val="0"/>
              </a:ext>
            </a:extLst>
          </a:blip>
          <a:stretch>
            <a:fillRect/>
          </a:stretch>
        </p:blipFill>
        <p:spPr>
          <a:xfrm>
            <a:off x="10301731" y="4830081"/>
            <a:ext cx="792482" cy="792482"/>
          </a:xfrm>
          <a:prstGeom prst="rect">
            <a:avLst/>
          </a:prstGeom>
        </p:spPr>
      </p:pic>
      <p:pic>
        <p:nvPicPr>
          <p:cNvPr id="11" name="Picture 2">
            <a:extLst>
              <a:ext uri="{FF2B5EF4-FFF2-40B4-BE49-F238E27FC236}">
                <a16:creationId xmlns:a16="http://schemas.microsoft.com/office/drawing/2014/main" id="{B75FA89F-0EE4-4B73-B517-05A344F43B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821" y="65614"/>
            <a:ext cx="8059563" cy="13432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59721AF-5B08-4549-82E4-B794E2463E08}"/>
              </a:ext>
            </a:extLst>
          </p:cNvPr>
          <p:cNvPicPr>
            <a:picLocks noChangeAspect="1"/>
          </p:cNvPicPr>
          <p:nvPr/>
        </p:nvPicPr>
        <p:blipFill>
          <a:blip r:embed="rId5"/>
          <a:stretch>
            <a:fillRect/>
          </a:stretch>
        </p:blipFill>
        <p:spPr>
          <a:xfrm>
            <a:off x="1176959" y="4800320"/>
            <a:ext cx="836007" cy="799202"/>
          </a:xfrm>
          <a:prstGeom prst="rect">
            <a:avLst/>
          </a:prstGeom>
        </p:spPr>
      </p:pic>
      <p:sp>
        <p:nvSpPr>
          <p:cNvPr id="20" name="TextBox 19">
            <a:extLst>
              <a:ext uri="{FF2B5EF4-FFF2-40B4-BE49-F238E27FC236}">
                <a16:creationId xmlns:a16="http://schemas.microsoft.com/office/drawing/2014/main" id="{C3E6A3C1-CD77-40A7-ACD7-88839D3A4D28}"/>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sp>
        <p:nvSpPr>
          <p:cNvPr id="8" name="TextBox 7">
            <a:extLst>
              <a:ext uri="{FF2B5EF4-FFF2-40B4-BE49-F238E27FC236}">
                <a16:creationId xmlns:a16="http://schemas.microsoft.com/office/drawing/2014/main" id="{2AC76DAE-7D3A-A4A4-0652-608AE6633434}"/>
              </a:ext>
            </a:extLst>
          </p:cNvPr>
          <p:cNvSpPr txBox="1"/>
          <p:nvPr/>
        </p:nvSpPr>
        <p:spPr>
          <a:xfrm>
            <a:off x="3121917" y="4621720"/>
            <a:ext cx="6070862" cy="1477328"/>
          </a:xfrm>
          <a:prstGeom prst="rect">
            <a:avLst/>
          </a:prstGeom>
          <a:noFill/>
        </p:spPr>
        <p:txBody>
          <a:bodyPr wrap="square" rtlCol="0">
            <a:spAutoFit/>
          </a:bodyPr>
          <a:lstStyle/>
          <a:p>
            <a:pPr algn="ctr"/>
            <a:r>
              <a:rPr lang="en-US" dirty="0">
                <a:solidFill>
                  <a:srgbClr val="002060"/>
                </a:solidFill>
              </a:rPr>
              <a:t>Dr Milan </a:t>
            </a:r>
            <a:r>
              <a:rPr lang="sr-Latn-RS" dirty="0">
                <a:solidFill>
                  <a:srgbClr val="002060"/>
                </a:solidFill>
              </a:rPr>
              <a:t>Kovačević</a:t>
            </a:r>
            <a:r>
              <a:rPr lang="sr-Cyrl-RS" dirty="0">
                <a:solidFill>
                  <a:srgbClr val="002060"/>
                </a:solidFill>
              </a:rPr>
              <a:t>, </a:t>
            </a:r>
            <a:r>
              <a:rPr lang="en-US" dirty="0">
                <a:solidFill>
                  <a:srgbClr val="002060"/>
                </a:solidFill>
              </a:rPr>
              <a:t>Full Professor</a:t>
            </a:r>
            <a:endParaRPr lang="sr-Cyrl-RS" sz="800" dirty="0">
              <a:solidFill>
                <a:srgbClr val="002060"/>
              </a:solidFill>
            </a:endParaRPr>
          </a:p>
          <a:p>
            <a:pPr algn="ctr"/>
            <a:r>
              <a:rPr lang="en-US" dirty="0">
                <a:solidFill>
                  <a:srgbClr val="002060"/>
                </a:solidFill>
              </a:rPr>
              <a:t>Faculty of Science, Department of Physics</a:t>
            </a:r>
            <a:endParaRPr lang="sr-Cyrl-RS" dirty="0">
              <a:solidFill>
                <a:srgbClr val="002060"/>
              </a:solidFill>
            </a:endParaRPr>
          </a:p>
          <a:p>
            <a:pPr algn="ctr"/>
            <a:r>
              <a:rPr lang="en-US" dirty="0">
                <a:solidFill>
                  <a:srgbClr val="002060"/>
                </a:solidFill>
              </a:rPr>
              <a:t>University of Kragujevac</a:t>
            </a:r>
            <a:endParaRPr lang="sr-Cyrl-RS" dirty="0">
              <a:solidFill>
                <a:srgbClr val="002060"/>
              </a:solidFill>
            </a:endParaRPr>
          </a:p>
          <a:p>
            <a:pPr algn="ctr"/>
            <a:r>
              <a:rPr lang="en-US" dirty="0">
                <a:solidFill>
                  <a:srgbClr val="002060"/>
                </a:solidFill>
                <a:hlinkClick r:id="rId6"/>
              </a:rPr>
              <a:t>kovac@kg.ac.rs</a:t>
            </a:r>
            <a:r>
              <a:rPr lang="en-US" dirty="0">
                <a:solidFill>
                  <a:srgbClr val="002060"/>
                </a:solidFill>
              </a:rPr>
              <a:t> </a:t>
            </a:r>
          </a:p>
          <a:p>
            <a:pPr algn="ctr"/>
            <a:r>
              <a:rPr lang="en-US" dirty="0">
                <a:solidFill>
                  <a:srgbClr val="002060"/>
                </a:solidFill>
                <a:hlinkClick r:id="rId7"/>
              </a:rPr>
              <a:t>milan.kovacevic@pmf.kg.ac.rs</a:t>
            </a:r>
            <a:r>
              <a:rPr lang="en-US" dirty="0">
                <a:solidFill>
                  <a:srgbClr val="002060"/>
                </a:solidFill>
              </a:rPr>
              <a:t> </a:t>
            </a:r>
          </a:p>
        </p:txBody>
      </p:sp>
    </p:spTree>
    <p:extLst>
      <p:ext uri="{BB962C8B-B14F-4D97-AF65-F5344CB8AC3E}">
        <p14:creationId xmlns:p14="http://schemas.microsoft.com/office/powerpoint/2010/main" val="92706093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pVersion xmlns="4b6e9caa-ad69-4f65-9edb-80c4b2bf7a3a" xsi:nil="true"/>
    <Invited_Leaders xmlns="4b6e9caa-ad69-4f65-9edb-80c4b2bf7a3a" xsi:nil="true"/>
    <DefaultSectionNames xmlns="4b6e9caa-ad69-4f65-9edb-80c4b2bf7a3a" xsi:nil="true"/>
    <Teams_Channel_Section_Location xmlns="4b6e9caa-ad69-4f65-9edb-80c4b2bf7a3a" xsi:nil="true"/>
    <Templates xmlns="4b6e9caa-ad69-4f65-9edb-80c4b2bf7a3a" xsi:nil="true"/>
    <Member_Groups xmlns="4b6e9caa-ad69-4f65-9edb-80c4b2bf7a3a">
      <UserInfo>
        <DisplayName/>
        <AccountId xsi:nil="true"/>
        <AccountType/>
      </UserInfo>
    </Member_Groups>
    <NotebookType xmlns="4b6e9caa-ad69-4f65-9edb-80c4b2bf7a3a" xsi:nil="true"/>
    <TeamsChannelId xmlns="4b6e9caa-ad69-4f65-9edb-80c4b2bf7a3a" xsi:nil="true"/>
    <Is_Collaboration_Space_Locked xmlns="4b6e9caa-ad69-4f65-9edb-80c4b2bf7a3a" xsi:nil="true"/>
    <Members xmlns="4b6e9caa-ad69-4f65-9edb-80c4b2bf7a3a">
      <UserInfo>
        <DisplayName/>
        <AccountId xsi:nil="true"/>
        <AccountType/>
      </UserInfo>
    </Members>
    <Owner xmlns="4b6e9caa-ad69-4f65-9edb-80c4b2bf7a3a">
      <UserInfo>
        <DisplayName/>
        <AccountId xsi:nil="true"/>
        <AccountType/>
      </UserInfo>
    </Owner>
    <LMS_Mappings xmlns="4b6e9caa-ad69-4f65-9edb-80c4b2bf7a3a" xsi:nil="true"/>
    <IsNotebookLocked xmlns="4b6e9caa-ad69-4f65-9edb-80c4b2bf7a3a" xsi:nil="true"/>
    <Invited_Members xmlns="4b6e9caa-ad69-4f65-9edb-80c4b2bf7a3a" xsi:nil="true"/>
    <Self_Registration_Enabled xmlns="4b6e9caa-ad69-4f65-9edb-80c4b2bf7a3a" xsi:nil="true"/>
    <FolderType xmlns="4b6e9caa-ad69-4f65-9edb-80c4b2bf7a3a" xsi:nil="true"/>
    <CultureName xmlns="4b6e9caa-ad69-4f65-9edb-80c4b2bf7a3a" xsi:nil="true"/>
    <Leaders xmlns="4b6e9caa-ad69-4f65-9edb-80c4b2bf7a3a">
      <UserInfo>
        <DisplayName/>
        <AccountId xsi:nil="true"/>
        <AccountType/>
      </UserInfo>
    </Leaders>
    <Math_Settings xmlns="4b6e9caa-ad69-4f65-9edb-80c4b2bf7a3a" xsi:nil="true"/>
    <Has_Leaders_Only_SectionGroup xmlns="4b6e9caa-ad69-4f65-9edb-80c4b2bf7a3a" xsi:nil="true"/>
    <Distribution_Groups xmlns="4b6e9caa-ad69-4f65-9edb-80c4b2bf7a3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79F2C15571F2498E3A3859FC316BF9" ma:contentTypeVersion="23" ma:contentTypeDescription="Create a new document." ma:contentTypeScope="" ma:versionID="f96020dfb841428b228c52647080adfc">
  <xsd:schema xmlns:xsd="http://www.w3.org/2001/XMLSchema" xmlns:xs="http://www.w3.org/2001/XMLSchema" xmlns:p="http://schemas.microsoft.com/office/2006/metadata/properties" xmlns:ns2="4b6e9caa-ad69-4f65-9edb-80c4b2bf7a3a" targetNamespace="http://schemas.microsoft.com/office/2006/metadata/properties" ma:root="true" ma:fieldsID="0d6ff8930d17756e25b90d3d00d3fcd5" ns2:_="">
    <xsd:import namespace="4b6e9caa-ad69-4f65-9edb-80c4b2bf7a3a"/>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6e9caa-ad69-4f65-9edb-80c4b2bf7a3a"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Teams_Channel_Section_Location" ma:index="28" nillable="true" ma:displayName="Teams Channel Section Location" ma:internalName="Teams_Channel_Section_Location">
      <xsd:simpleType>
        <xsd:restriction base="dms:Text"/>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9ED3EE-E846-4492-8102-A7BFC99A4E92}">
  <ds:schemaRefs>
    <ds:schemaRef ds:uri="4b6e9caa-ad69-4f65-9edb-80c4b2bf7a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511A33B-0744-420C-B4CA-E97F5D961B0B}">
  <ds:schemaRefs>
    <ds:schemaRef ds:uri="http://schemas.microsoft.com/sharepoint/v3/contenttype/forms"/>
  </ds:schemaRefs>
</ds:datastoreItem>
</file>

<file path=customXml/itemProps3.xml><?xml version="1.0" encoding="utf-8"?>
<ds:datastoreItem xmlns:ds="http://schemas.openxmlformats.org/officeDocument/2006/customXml" ds:itemID="{F39F1BFC-4058-428B-BC3B-7258C81389F9}">
  <ds:schemaRefs>
    <ds:schemaRef ds:uri="4b6e9caa-ad69-4f65-9edb-80c4b2bf7a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1175</TotalTime>
  <Words>393</Words>
  <Application>Microsoft Office PowerPoint</Application>
  <PresentationFormat>Widescreen</PresentationFormat>
  <Paragraphs>37</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AdvP6975</vt:lpstr>
      <vt:lpstr>Calibri</vt:lpstr>
      <vt:lpstr>Calibri Light</vt:lpstr>
      <vt:lpstr>Symbol</vt:lpstr>
      <vt:lpstr>Retrospect</vt:lpstr>
      <vt:lpstr>The Mechanics of the Ankle </vt:lpstr>
      <vt:lpstr>A person standing on tiptoe on one foot</vt:lpstr>
      <vt:lpstr>Mechanical model - description</vt:lpstr>
      <vt:lpstr>The task</vt:lpstr>
      <vt:lpstr>The solution</vt:lpstr>
      <vt:lpstr>The Solution</vt:lpstr>
      <vt:lpstr>The Solution</vt:lpstr>
      <vt:lpstr>Thank you for your atention!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Blended learning with special reference to the Flipped classroom</dc:title>
  <dc:creator>Slađana Dimitrijević</dc:creator>
  <cp:lastModifiedBy>Milan Kovačević</cp:lastModifiedBy>
  <cp:revision>102</cp:revision>
  <dcterms:created xsi:type="dcterms:W3CDTF">2021-06-10T05:48:38Z</dcterms:created>
  <dcterms:modified xsi:type="dcterms:W3CDTF">2022-06-12T11:52:15Z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0x010100CF79F2C15571F2498E3A3859FC316BF9</vt:lpwstr>
  </property>
</Properties>
</file>